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77" r:id="rId4"/>
    <p:sldId id="278" r:id="rId5"/>
    <p:sldId id="279" r:id="rId6"/>
    <p:sldId id="280" r:id="rId7"/>
    <p:sldId id="276" r:id="rId8"/>
    <p:sldId id="275" r:id="rId9"/>
    <p:sldId id="274" r:id="rId10"/>
    <p:sldId id="258" r:id="rId1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18" autoAdjust="0"/>
    <p:restoredTop sz="94660"/>
  </p:normalViewPr>
  <p:slideViewPr>
    <p:cSldViewPr>
      <p:cViewPr varScale="1">
        <p:scale>
          <a:sx n="57" d="100"/>
          <a:sy n="57" d="100"/>
        </p:scale>
        <p:origin x="78" y="2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79DCF-403E-440F-BF15-AC4C732463A3}" type="datetimeFigureOut">
              <a:rPr lang="tr-TR" smtClean="0"/>
              <a:t>4.12.2020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F1BF4-ACBD-40B4-B60D-6A785BD8A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737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202C4-C4D4-4CFD-97F6-7345E934FFBF}" type="datetime1">
              <a:rPr lang="tr-TR" smtClean="0"/>
              <a:t>4.12.2020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37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0611D-FFA5-4769-BC2C-9A3370488FD9}" type="datetime1">
              <a:rPr lang="tr-TR" smtClean="0"/>
              <a:t>4.12.2020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103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4D873-1D3B-4DA1-87C1-E79B46C7F0C9}" type="datetime1">
              <a:rPr lang="tr-TR" smtClean="0"/>
              <a:t>4.12.2020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14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5EF3-2B36-4C26-8FDA-B69A29CBC33B}" type="datetime1">
              <a:rPr lang="tr-TR" smtClean="0"/>
              <a:t>4.12.2020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95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3AF8-2476-4355-B60A-743E015905B3}" type="datetime1">
              <a:rPr lang="tr-TR" smtClean="0"/>
              <a:t>4.12.2020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123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26824-E1FC-407B-B20D-B7CD1FF1804E}" type="datetime1">
              <a:rPr lang="tr-TR" smtClean="0"/>
              <a:t>4.12.2020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05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9009F-644A-496E-9E7C-A467BE281C4D}" type="datetime1">
              <a:rPr lang="tr-TR" smtClean="0"/>
              <a:t>4.12.2020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53A0C-CE8E-44D3-B0D4-99705C1610A9}" type="datetime1">
              <a:rPr lang="tr-TR" smtClean="0"/>
              <a:t>4.12.2020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2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295A1-3DD8-4981-B3EA-F3326F2F8511}" type="datetime1">
              <a:rPr lang="tr-TR" smtClean="0"/>
              <a:t>4.12.2020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1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65785-9C8D-4E34-97CB-595D2EFBAF47}" type="datetime1">
              <a:rPr lang="tr-TR" smtClean="0"/>
              <a:t>4.12.2020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152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ACED2-6AEE-4A26-B276-92DDD4509464}" type="datetime1">
              <a:rPr lang="tr-TR" smtClean="0"/>
              <a:t>4.12.2020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18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34E13-CF28-4372-B98D-4812801DF63C}" type="datetime1">
              <a:rPr lang="tr-TR" smtClean="0"/>
              <a:t>4.12.2020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849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1775789"/>
            <a:ext cx="7772400" cy="294481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Matematik Öğretiminde Muhakeme Etme ve Problem Çözme-YL</a:t>
            </a:r>
            <a:br>
              <a:rPr lang="tr-TR" dirty="0"/>
            </a:br>
            <a:r>
              <a:rPr lang="tr-TR" dirty="0"/>
              <a:t>2.hafta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4869160"/>
            <a:ext cx="6400800" cy="1224136"/>
          </a:xfrm>
        </p:spPr>
        <p:txBody>
          <a:bodyPr>
            <a:normAutofit/>
          </a:bodyPr>
          <a:lstStyle/>
          <a:p>
            <a:r>
              <a:rPr lang="tr-TR" dirty="0"/>
              <a:t>DOÇ.DR. ESEN ERSOY</a:t>
            </a:r>
          </a:p>
          <a:p>
            <a:r>
              <a:rPr lang="tr-TR" dirty="0"/>
              <a:t>2020</a:t>
            </a:r>
          </a:p>
        </p:txBody>
      </p:sp>
      <p:pic>
        <p:nvPicPr>
          <p:cNvPr id="4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4399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4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C6DD70B-EC1E-4759-82EE-5A8CE9CB3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</a:t>
            </a:r>
            <a:r>
              <a:rPr lang="tr-TR"/>
              <a:t>.</a:t>
            </a:r>
            <a:r>
              <a:rPr lang="tr-TR" dirty="0"/>
              <a:t>HAFTA</a:t>
            </a:r>
          </a:p>
        </p:txBody>
      </p:sp>
      <p:graphicFrame>
        <p:nvGraphicFramePr>
          <p:cNvPr id="5" name="İçerik Yer Tutucusu 4">
            <a:extLst>
              <a:ext uri="{FF2B5EF4-FFF2-40B4-BE49-F238E27FC236}">
                <a16:creationId xmlns:a16="http://schemas.microsoft.com/office/drawing/2014/main" id="{1FB94687-5A94-4C6C-9165-73C22C4869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2197965"/>
              </p:ext>
            </p:extLst>
          </p:nvPr>
        </p:nvGraphicFramePr>
        <p:xfrm>
          <a:off x="1476375" y="1916832"/>
          <a:ext cx="6191250" cy="29523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91250">
                  <a:extLst>
                    <a:ext uri="{9D8B030D-6E8A-4147-A177-3AD203B41FA5}">
                      <a16:colId xmlns:a16="http://schemas.microsoft.com/office/drawing/2014/main" val="3740199766"/>
                    </a:ext>
                  </a:extLst>
                </a:gridCol>
              </a:tblGrid>
              <a:tr h="2952327">
                <a:tc>
                  <a:txBody>
                    <a:bodyPr/>
                    <a:lstStyle/>
                    <a:p>
                      <a:pPr algn="ctr"/>
                      <a:r>
                        <a:rPr lang="tr-TR" sz="35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İlköğretim matematik öğretiminde problem çözme nedir.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tr-TR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3641832"/>
                  </a:ext>
                </a:extLst>
              </a:tr>
            </a:tbl>
          </a:graphicData>
        </a:graphic>
      </p:graphicFrame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95EFC02-A128-4FD9-AB19-A4A429E04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8371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55821D6-EADA-4000-BCA0-213907B7DED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dirty="0"/>
              <a:t>PROBLEM NEDİR?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3854EA8-9E87-48E5-914C-B387B581E8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tr-T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Problem</a:t>
            </a: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John </a:t>
            </a:r>
            <a:r>
              <a:rPr lang="tr-T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Dewey</a:t>
            </a: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problemi;  insan zihnini karıştıran, ona meydan okuyan ve inancı belirsizleştiren her şey olarak tanımlanmaktadır (</a:t>
            </a:r>
            <a:r>
              <a:rPr lang="tr-T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Kagan</a:t>
            </a: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Cyntia</a:t>
            </a: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1978).</a:t>
            </a: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endParaRPr lang="tr-T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Problemler rutin(sıradan) ve rutin olmayan(</a:t>
            </a:r>
            <a:r>
              <a:rPr lang="tr-T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sıradışı</a:t>
            </a: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şeklinde sınıflandırılır (</a:t>
            </a:r>
            <a:r>
              <a:rPr lang="tr-T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Altun</a:t>
            </a: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2011; s:54).</a:t>
            </a: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tr-T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Rutin problemler</a:t>
            </a: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günlük yaşamda sık karşılaşılan kar-zarar-yol-zaman hesabı gibi daha çok dört işlem becerilerini gerektirir.</a:t>
            </a: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tr-T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Rutin olmayan problemler: “Bir pasta, 10 çubuk ile en çok kaç parçaya ayrılabilir?” </a:t>
            </a: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problemi rutin olmayan bir problemdir.</a:t>
            </a: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D86E33A-B579-4561-A96D-879CA5CC6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0412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26AAB0E-31C5-42FF-A04D-4431F06FF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AC11051-7D67-4BD9-9B2D-1A7EEAA375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B44FD7F-DD76-45F0-B2A3-182F5D0AC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4</a:t>
            </a:fld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CF34771E-06CE-4228-A9DE-80F0232EE740}"/>
              </a:ext>
            </a:extLst>
          </p:cNvPr>
          <p:cNvSpPr txBox="1"/>
          <p:nvPr/>
        </p:nvSpPr>
        <p:spPr>
          <a:xfrm>
            <a:off x="457200" y="1417639"/>
            <a:ext cx="7931224" cy="33718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indent="228600" algn="just">
              <a:lnSpc>
                <a:spcPct val="150000"/>
              </a:lnSpc>
            </a:pPr>
            <a:r>
              <a:rPr lang="tr-TR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Problem Çözme Öğretiminin Amaçları </a:t>
            </a:r>
            <a:endParaRPr lang="tr-T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228600" algn="just">
              <a:lnSpc>
                <a:spcPct val="150000"/>
              </a:lnSpc>
            </a:pPr>
            <a:r>
              <a:rPr lang="tr-TR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Özel amaçlar: </a:t>
            </a:r>
            <a:endParaRPr lang="tr-T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tr-T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İşlem becerisini geliştirir</a:t>
            </a:r>
            <a:endParaRPr lang="tr-T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tr-T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Sayı ve şekiller ile uğraşmaya alışma</a:t>
            </a:r>
            <a:endParaRPr lang="tr-T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tr-T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Veri toplama ve tasnif etme</a:t>
            </a:r>
            <a:endParaRPr lang="tr-T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tr-T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Problem metnine uygun şekil ve şema çizme</a:t>
            </a:r>
            <a:endParaRPr lang="tr-T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tr-T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Düşünceleri matematik diliyle anlatma</a:t>
            </a:r>
            <a:endParaRPr lang="tr-T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tr-T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Yazılı ve görsel yayınlarda kullanılan matematik ifadelerini anlama</a:t>
            </a:r>
            <a:endParaRPr lang="tr-T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010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4C0E0F5-0C87-4A85-8B71-DA2C89E5E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FEF6D17-1AD8-4508-AB36-0A8A2F86814A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marL="457200" indent="228600" algn="just">
              <a:lnSpc>
                <a:spcPct val="150000"/>
              </a:lnSpc>
            </a:pPr>
            <a:r>
              <a:rPr lang="tr-T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Problem çözme konusunda en çok kabul gören süreç </a:t>
            </a:r>
            <a:r>
              <a:rPr lang="tr-TR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George POLYA</a:t>
            </a:r>
            <a:r>
              <a:rPr lang="tr-T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(1887-1985) tarafından verilen dört aşamalı bir süreçtir. Bu sürecin basamakları şöyledir:</a:t>
            </a: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tr-TR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Problemin anlaşılması</a:t>
            </a: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tr-TR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Çözümle ilgili stratejinin seçilmesi</a:t>
            </a: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tr-TR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Seçilen stratejinin uygulanması</a:t>
            </a: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tr-TR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Çözümün değerlendirilmesi</a:t>
            </a: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2ABA2AB6-C80D-4D19-B345-59ED6DEC2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53980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4E12D9D-B885-44BE-A48D-940FC9EC7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4D3DDE7-4BE0-4B5C-ACB6-A47EA7DEBBB6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marL="228600" algn="just">
              <a:lnSpc>
                <a:spcPct val="150000"/>
              </a:lnSpc>
              <a:spcAft>
                <a:spcPts val="1000"/>
              </a:spcAft>
            </a:pPr>
            <a:r>
              <a:rPr lang="tr-TR" sz="35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Problem çözmede kullanılan stratejilerin </a:t>
            </a:r>
            <a:r>
              <a:rPr lang="tr-TR" sz="35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başlıcaları</a:t>
            </a:r>
            <a:r>
              <a:rPr lang="tr-TR" sz="35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tr-TR" b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Sistematik liste yapma</a:t>
            </a:r>
            <a:endParaRPr lang="tr-T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tr-TR" b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Tahmin ve kontrol</a:t>
            </a:r>
            <a:endParaRPr lang="tr-T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tr-TR" b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Diyagram çizme</a:t>
            </a:r>
            <a:endParaRPr lang="tr-T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tr-TR" b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Bağıntı bulma (veriler arasında ilişki arama)</a:t>
            </a:r>
            <a:endParaRPr lang="tr-T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tr-TR" b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Eşitlik yazma</a:t>
            </a:r>
            <a:endParaRPr lang="tr-T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tr-TR" b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Tahmin etme</a:t>
            </a:r>
            <a:endParaRPr lang="tr-T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tr-TR" b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Benzer problemlerin çözümünden faydalanma</a:t>
            </a:r>
            <a:endParaRPr lang="tr-T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tr-TR" b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Geriye doğru çalışma</a:t>
            </a:r>
            <a:endParaRPr lang="tr-T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tr-TR" b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Tablo yapma</a:t>
            </a:r>
            <a:endParaRPr lang="tr-T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tr-TR" b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Muhakeme etme</a:t>
            </a:r>
            <a:endParaRPr lang="tr-T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50000"/>
              </a:lnSpc>
              <a:spcAft>
                <a:spcPts val="1000"/>
              </a:spcAft>
            </a:pP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2AA237E-A50C-4581-85B0-3E590D23E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88315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2310559-E8EC-4609-8C7F-304317915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C218CCA-F827-4375-AD36-739EEEC05C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PROBLEM NEDİR?</a:t>
            </a:r>
          </a:p>
          <a:p>
            <a:r>
              <a:rPr lang="tr-TR" dirty="0"/>
              <a:t>POLYANIN PROBLEM ÇÖZME AŞAMALARI NELERDİR?</a:t>
            </a:r>
          </a:p>
          <a:p>
            <a:endParaRPr lang="tr-TR" dirty="0"/>
          </a:p>
          <a:p>
            <a:pPr marL="0" indent="0">
              <a:buNone/>
            </a:pPr>
            <a:endParaRPr lang="tr-TR" dirty="0"/>
          </a:p>
          <a:p>
            <a:r>
              <a:rPr lang="tr-TR" dirty="0"/>
              <a:t>SINIF İÇİ TARTIŞMA VE MAKALE İNCELEMELERİ YAPILACAKTIR.</a:t>
            </a:r>
          </a:p>
          <a:p>
            <a:r>
              <a:rPr lang="tr-TR"/>
              <a:t>Örnekler…</a:t>
            </a: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FD52DF9-233F-4CFF-BBC4-2C344D454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082789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908721"/>
            <a:ext cx="7772400" cy="2691730"/>
          </a:xfrm>
        </p:spPr>
        <p:txBody>
          <a:bodyPr>
            <a:normAutofit fontScale="90000"/>
          </a:bodyPr>
          <a:lstStyle/>
          <a:p>
            <a:r>
              <a:rPr lang="tr-T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Problem:</a:t>
            </a:r>
            <a:br>
              <a:rPr lang="tr-T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tr-T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Üçgensel</a:t>
            </a:r>
            <a:r>
              <a:rPr lang="tr-T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sayıların 10.su hangi sayıdır?</a:t>
            </a:r>
            <a:br>
              <a:rPr lang="tr-T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5373216"/>
            <a:ext cx="6400800" cy="265584"/>
          </a:xfrm>
        </p:spPr>
        <p:txBody>
          <a:bodyPr>
            <a:normAutofit fontScale="40000" lnSpcReduction="20000"/>
          </a:bodyPr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BFB51-FFB8-4C74-A8C7-E963E0E1388D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86571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b="1" i="1" dirty="0">
                <a:solidFill>
                  <a:srgbClr val="FF0000"/>
                </a:solidFill>
              </a:rPr>
              <a:t>Problem : </a:t>
            </a:r>
          </a:p>
          <a:p>
            <a:pPr marL="0" indent="0">
              <a:buNone/>
            </a:pPr>
            <a:endParaRPr lang="tr-TR" b="1" i="1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tr-TR" b="1" i="1">
                <a:solidFill>
                  <a:srgbClr val="FF0000"/>
                </a:solidFill>
              </a:rPr>
              <a:t>1’den 150’ye kadar olan tek sayıların toplamı kaçtır?</a:t>
            </a:r>
            <a:endParaRPr lang="tr-TR" b="1">
              <a:solidFill>
                <a:srgbClr val="FF0000"/>
              </a:solidFill>
            </a:endParaRP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BFB51-FFB8-4C74-A8C7-E963E0E1388D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13541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b="1" dirty="0">
                <a:solidFill>
                  <a:srgbClr val="FF0000"/>
                </a:solidFill>
              </a:rPr>
              <a:t> PROBLEM ÇÖZME ETKİNLİĞİ-I</a:t>
            </a:r>
          </a:p>
          <a:p>
            <a:pPr marL="0" indent="0" algn="ctr">
              <a:buNone/>
            </a:pPr>
            <a:r>
              <a:rPr lang="tr-TR" b="1" dirty="0">
                <a:solidFill>
                  <a:srgbClr val="FF0000"/>
                </a:solidFill>
              </a:rPr>
              <a:t> (Aritmetik Problemi)</a:t>
            </a:r>
          </a:p>
          <a:p>
            <a:pPr algn="just"/>
            <a:r>
              <a:rPr lang="tr-TR" dirty="0"/>
              <a:t>Bir dansçı, oyunu gereği; sahnede doğrusal bir çizgi boyunca 6 adım ileri, 2 adım geri atıyor. Oyuna başladığı noktadan 43 adım uzakta ise, bu noktaya gelinceye kadar kaç adım atmıştır?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BFB51-FFB8-4C74-A8C7-E963E0E1388D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3618368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531</TotalTime>
  <Words>331</Words>
  <Application>Microsoft Office PowerPoint</Application>
  <PresentationFormat>Ekran Gösterisi (4:3)</PresentationFormat>
  <Paragraphs>58</Paragraphs>
  <Slides>10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Ofis Teması</vt:lpstr>
      <vt:lpstr>Matematik Öğretiminde Muhakeme Etme ve Problem Çözme-YL 2.hafta</vt:lpstr>
      <vt:lpstr>2.HAFTA</vt:lpstr>
      <vt:lpstr>PROBLEM NEDİR?</vt:lpstr>
      <vt:lpstr>PowerPoint Sunusu</vt:lpstr>
      <vt:lpstr>PowerPoint Sunusu</vt:lpstr>
      <vt:lpstr>PowerPoint Sunusu</vt:lpstr>
      <vt:lpstr>PowerPoint Sunusu</vt:lpstr>
      <vt:lpstr>Problem:   Üçgensel sayıların 10.su hangi sayıdır? 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SAYILARIN ÖĞRETİMİ</dc:title>
  <dc:creator>ESEN ERSOY</dc:creator>
  <cp:lastModifiedBy>CASPER</cp:lastModifiedBy>
  <cp:revision>473</cp:revision>
  <dcterms:created xsi:type="dcterms:W3CDTF">2020-06-10T07:36:53Z</dcterms:created>
  <dcterms:modified xsi:type="dcterms:W3CDTF">2020-12-04T11:44:11Z</dcterms:modified>
</cp:coreProperties>
</file>